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2"/>
  </p:notesMasterIdLst>
  <p:sldIdLst>
    <p:sldId id="256" r:id="rId2"/>
    <p:sldId id="301" r:id="rId3"/>
    <p:sldId id="302" r:id="rId4"/>
    <p:sldId id="258" r:id="rId5"/>
    <p:sldId id="304" r:id="rId6"/>
    <p:sldId id="305" r:id="rId7"/>
    <p:sldId id="303" r:id="rId8"/>
    <p:sldId id="306" r:id="rId9"/>
    <p:sldId id="307" r:id="rId10"/>
    <p:sldId id="309" r:id="rId11"/>
  </p:sldIdLst>
  <p:sldSz cx="9144000" cy="5143500" type="screen16x9"/>
  <p:notesSz cx="6858000" cy="9144000"/>
  <p:embeddedFontLst>
    <p:embeddedFont>
      <p:font typeface="Fira Code" panose="020B0604020202020204" charset="0"/>
      <p:regular r:id="rId13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36385A-C665-40A8-B61E-4AE2F290EBB6}" v="607" dt="2023-02-23T15:49:13.831"/>
  </p1510:revLst>
</p1510:revInfo>
</file>

<file path=ppt/tableStyles.xml><?xml version="1.0" encoding="utf-8"?>
<a:tblStyleLst xmlns:a="http://schemas.openxmlformats.org/drawingml/2006/main" def="{8A401B9D-EAE8-4E67-B10C-777569974757}">
  <a:tblStyle styleId="{8A401B9D-EAE8-4E67-B10C-7775699747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jpe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12266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5247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0568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9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/>
          <p:cNvSpPr txBox="1">
            <a:spLocks noGrp="1"/>
          </p:cNvSpPr>
          <p:nvPr>
            <p:ph type="title"/>
          </p:nvPr>
        </p:nvSpPr>
        <p:spPr>
          <a:xfrm>
            <a:off x="1131500" y="621250"/>
            <a:ext cx="4045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7" name="Google Shape;147;p9"/>
          <p:cNvSpPr txBox="1">
            <a:spLocks noGrp="1"/>
          </p:cNvSpPr>
          <p:nvPr>
            <p:ph type="subTitle" idx="1"/>
          </p:nvPr>
        </p:nvSpPr>
        <p:spPr>
          <a:xfrm>
            <a:off x="1593350" y="1574450"/>
            <a:ext cx="5539200" cy="14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8" name="Google Shape;148;p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9" name="Google Shape;149;p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0" name="Google Shape;150;p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1" name="Google Shape;151;p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2" name="Google Shape;152;p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3" name="Google Shape;153;p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4" name="Google Shape;154;p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5" name="Google Shape;155;p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6" name="Google Shape;156;p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59" r:id="rId5"/>
    <p:sldLayoutId id="2147483670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552225" y="1144250"/>
            <a:ext cx="56501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2"/>
                </a:solidFill>
              </a:rPr>
              <a:t>Py</a:t>
            </a:r>
            <a:r>
              <a:rPr lang="en" dirty="0">
                <a:solidFill>
                  <a:schemeClr val="accent2"/>
                </a:solidFill>
              </a:rPr>
              <a:t>thon</a:t>
            </a:r>
            <a:r>
              <a:rPr lang="en" dirty="0">
                <a:solidFill>
                  <a:schemeClr val="accent3"/>
                </a:solidFill>
              </a:rPr>
              <a:t> = {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2407701" y="1917350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[</a:t>
            </a:r>
            <a:r>
              <a:rPr lang="en" sz="1800" dirty="0">
                <a:solidFill>
                  <a:schemeClr val="lt2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Workshop </a:t>
            </a:r>
            <a:r>
              <a:rPr lang="en" sz="1800" dirty="0">
                <a:solidFill>
                  <a:schemeClr val="accent1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For Beginners</a:t>
            </a:r>
            <a:r>
              <a:rPr lang="en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], </a:t>
            </a:r>
            <a:endParaRPr sz="1800" dirty="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1"/>
            <a:ext cx="506100" cy="176707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/>
              <a:t>intro</a:t>
            </a:r>
            <a:r>
              <a:rPr lang="bg-BG" sz="1400" dirty="0" smtClean="0"/>
              <a:t>.</a:t>
            </a:r>
            <a:r>
              <a:rPr lang="en-US" sz="1400" dirty="0" err="1"/>
              <a:t>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workshop.py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2" name="Правоъгълник 1"/>
          <p:cNvSpPr/>
          <p:nvPr/>
        </p:nvSpPr>
        <p:spPr>
          <a:xfrm>
            <a:off x="2407701" y="2432626"/>
            <a:ext cx="74533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dk2"/>
              </a:buClr>
              <a:buSzPts val="2800"/>
            </a:pPr>
            <a:r>
              <a:rPr lang="en-US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{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'presenter0'</a:t>
            </a:r>
            <a:r>
              <a:rPr lang="en-US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: '</a:t>
            </a:r>
            <a:r>
              <a:rPr lang="bg-BG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Мартин Божилов',</a:t>
            </a:r>
            <a:endParaRPr lang="en-US" sz="1800" dirty="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  <a:sym typeface="Fira Code"/>
            </a:endParaRPr>
          </a:p>
          <a:p>
            <a:pPr>
              <a:buClr>
                <a:schemeClr val="dk2"/>
              </a:buClr>
              <a:buSzPts val="2800"/>
            </a:pPr>
            <a:r>
              <a:rPr lang="bg-BG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 </a:t>
            </a:r>
            <a:r>
              <a:rPr lang="bg-BG" sz="18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'</a:t>
            </a:r>
            <a:r>
              <a:rPr lang="en-US" sz="18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presenter1‘</a:t>
            </a:r>
            <a:r>
              <a:rPr lang="en-US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: '</a:t>
            </a:r>
            <a:r>
              <a:rPr lang="bg-BG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Ивайло </a:t>
            </a:r>
            <a:r>
              <a:rPr lang="bg-BG" sz="1800" dirty="0" err="1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Каньов</a:t>
            </a:r>
            <a:r>
              <a:rPr lang="bg-BG" sz="18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Fira Code"/>
              </a:rPr>
              <a:t>‘}</a:t>
            </a:r>
            <a:endParaRPr lang="en-US" sz="1800" dirty="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  <a:sym typeface="Fira Cod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авоъгълник 4"/>
          <p:cNvSpPr/>
          <p:nvPr/>
        </p:nvSpPr>
        <p:spPr>
          <a:xfrm>
            <a:off x="0" y="148308"/>
            <a:ext cx="45654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endgame.py</a:t>
            </a:r>
            <a:endParaRPr lang="bg-BG" dirty="0">
              <a:solidFill>
                <a:schemeClr val="accent3"/>
              </a:solidFill>
              <a:latin typeface="Fira Code"/>
              <a:ea typeface="Fira Code"/>
              <a:cs typeface="Fira Code"/>
            </a:endParaRPr>
          </a:p>
        </p:txBody>
      </p:sp>
      <p:sp>
        <p:nvSpPr>
          <p:cNvPr id="6" name="Правоъгълник 5"/>
          <p:cNvSpPr/>
          <p:nvPr/>
        </p:nvSpPr>
        <p:spPr>
          <a:xfrm>
            <a:off x="4565421" y="145312"/>
            <a:ext cx="45785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workshop.py</a:t>
            </a:r>
            <a:endParaRPr lang="bg-BG" dirty="0">
              <a:solidFill>
                <a:schemeClr val="accent3"/>
              </a:solidFill>
              <a:latin typeface="Fira Code"/>
              <a:ea typeface="Fira Code"/>
              <a:cs typeface="Fira Code"/>
            </a:endParaRPr>
          </a:p>
        </p:txBody>
      </p:sp>
      <p:sp>
        <p:nvSpPr>
          <p:cNvPr id="7" name="Заглавие 1"/>
          <p:cNvSpPr>
            <a:spLocks noGrp="1"/>
          </p:cNvSpPr>
          <p:nvPr>
            <p:ph type="title"/>
          </p:nvPr>
        </p:nvSpPr>
        <p:spPr>
          <a:xfrm>
            <a:off x="1131500" y="621250"/>
            <a:ext cx="4045200" cy="530700"/>
          </a:xfrm>
        </p:spPr>
        <p:txBody>
          <a:bodyPr/>
          <a:lstStyle/>
          <a:p>
            <a:r>
              <a:rPr lang="en-US" sz="2000" dirty="0"/>
              <a:t>&gt;&gt;&gt; </a:t>
            </a:r>
            <a:r>
              <a:rPr lang="en-US" sz="2000" dirty="0" smtClean="0">
                <a:solidFill>
                  <a:schemeClr val="accent2"/>
                </a:solidFill>
              </a:rPr>
              <a:t>exit()</a:t>
            </a:r>
            <a:endParaRPr lang="bg-BG" sz="2000" dirty="0">
              <a:solidFill>
                <a:schemeClr val="accent2"/>
              </a:solidFill>
            </a:endParaRPr>
          </a:p>
        </p:txBody>
      </p:sp>
      <p:sp>
        <p:nvSpPr>
          <p:cNvPr id="8" name="Правоъгълник 7"/>
          <p:cNvSpPr/>
          <p:nvPr/>
        </p:nvSpPr>
        <p:spPr>
          <a:xfrm>
            <a:off x="1131500" y="1246079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bg-BG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Благодарим за вниманието!</a:t>
            </a:r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2185386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лавие 2"/>
          <p:cNvSpPr>
            <a:spLocks noGrp="1"/>
          </p:cNvSpPr>
          <p:nvPr>
            <p:ph type="title"/>
          </p:nvPr>
        </p:nvSpPr>
        <p:spPr>
          <a:xfrm>
            <a:off x="0" y="87761"/>
            <a:ext cx="4557909" cy="381548"/>
          </a:xfrm>
        </p:spPr>
        <p:txBody>
          <a:bodyPr/>
          <a:lstStyle/>
          <a:p>
            <a:r>
              <a:rPr lang="en-US" sz="1400" dirty="0">
                <a:solidFill>
                  <a:schemeClr val="accent3"/>
                </a:solidFill>
              </a:rPr>
              <a:t>hello1.json</a:t>
            </a:r>
            <a:endParaRPr lang="bg-BG" sz="1400" dirty="0">
              <a:solidFill>
                <a:schemeClr val="accent3"/>
              </a:solidFill>
            </a:endParaRPr>
          </a:p>
        </p:txBody>
      </p:sp>
      <p:sp>
        <p:nvSpPr>
          <p:cNvPr id="16" name="Google Shape;458;p27"/>
          <p:cNvSpPr txBox="1">
            <a:spLocks/>
          </p:cNvSpPr>
          <p:nvPr/>
        </p:nvSpPr>
        <p:spPr>
          <a:xfrm>
            <a:off x="1459571" y="1144250"/>
            <a:ext cx="5788800" cy="5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US" dirty="0">
                <a:solidFill>
                  <a:schemeClr val="accent3"/>
                </a:solidFill>
              </a:rPr>
              <a:t>{</a:t>
            </a:r>
          </a:p>
        </p:txBody>
      </p:sp>
      <p:sp>
        <p:nvSpPr>
          <p:cNvPr id="17" name="Google Shape;461;p27"/>
          <p:cNvSpPr txBox="1">
            <a:spLocks/>
          </p:cNvSpPr>
          <p:nvPr/>
        </p:nvSpPr>
        <p:spPr>
          <a:xfrm>
            <a:off x="2118071" y="2064701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“age”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 : 17,</a:t>
            </a:r>
          </a:p>
        </p:txBody>
      </p:sp>
      <p:grpSp>
        <p:nvGrpSpPr>
          <p:cNvPr id="18" name="Google Shape;462;p27"/>
          <p:cNvGrpSpPr/>
          <p:nvPr/>
        </p:nvGrpSpPr>
        <p:grpSpPr>
          <a:xfrm>
            <a:off x="1459571" y="1759900"/>
            <a:ext cx="506100" cy="1855426"/>
            <a:chOff x="1413525" y="1759900"/>
            <a:chExt cx="506100" cy="1855426"/>
          </a:xfrm>
        </p:grpSpPr>
        <p:cxnSp>
          <p:nvCxnSpPr>
            <p:cNvPr id="19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" name="Google Shape;464;p27"/>
            <p:cNvSpPr txBox="1"/>
            <p:nvPr/>
          </p:nvSpPr>
          <p:spPr>
            <a:xfrm>
              <a:off x="1413525" y="2968826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21" name="Google Shape;461;p27"/>
          <p:cNvSpPr txBox="1">
            <a:spLocks/>
          </p:cNvSpPr>
          <p:nvPr/>
        </p:nvSpPr>
        <p:spPr>
          <a:xfrm>
            <a:off x="2118071" y="1737932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“name”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 ”</a:t>
            </a:r>
            <a:r>
              <a:rPr lang="bg-BG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Мартин Божилов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”,</a:t>
            </a:r>
          </a:p>
        </p:txBody>
      </p:sp>
      <p:sp>
        <p:nvSpPr>
          <p:cNvPr id="22" name="Google Shape;461;p27"/>
          <p:cNvSpPr txBox="1">
            <a:spLocks/>
          </p:cNvSpPr>
          <p:nvPr/>
        </p:nvSpPr>
        <p:spPr>
          <a:xfrm>
            <a:off x="2118071" y="2718239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“fav-programming-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lang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 “Go”</a:t>
            </a:r>
          </a:p>
        </p:txBody>
      </p:sp>
      <p:sp>
        <p:nvSpPr>
          <p:cNvPr id="23" name="Google Shape;461;p27"/>
          <p:cNvSpPr txBox="1">
            <a:spLocks/>
          </p:cNvSpPr>
          <p:nvPr/>
        </p:nvSpPr>
        <p:spPr>
          <a:xfrm>
            <a:off x="2118071" y="2391470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“grade”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 11,</a:t>
            </a:r>
          </a:p>
        </p:txBody>
      </p:sp>
      <p:pic>
        <p:nvPicPr>
          <p:cNvPr id="24" name="Картина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646804" y="1568522"/>
            <a:ext cx="2545638" cy="1697093"/>
          </a:xfrm>
          <a:prstGeom prst="rect">
            <a:avLst/>
          </a:prstGeom>
        </p:spPr>
      </p:pic>
      <p:sp>
        <p:nvSpPr>
          <p:cNvPr id="45" name="Заглавие 2"/>
          <p:cNvSpPr>
            <a:spLocks noGrp="1"/>
          </p:cNvSpPr>
          <p:nvPr>
            <p:ph type="title"/>
          </p:nvPr>
        </p:nvSpPr>
        <p:spPr>
          <a:xfrm>
            <a:off x="4585140" y="87761"/>
            <a:ext cx="4557909" cy="381548"/>
          </a:xfrm>
        </p:spPr>
        <p:txBody>
          <a:bodyPr/>
          <a:lstStyle/>
          <a:p>
            <a:r>
              <a:rPr lang="en-US" sz="1400" dirty="0">
                <a:solidFill>
                  <a:schemeClr val="accent3"/>
                </a:solidFill>
              </a:rPr>
              <a:t>img1.png</a:t>
            </a:r>
            <a:endParaRPr lang="bg-BG" sz="1400" dirty="0">
              <a:solidFill>
                <a:schemeClr val="accent3"/>
              </a:solidFill>
            </a:endParaRPr>
          </a:p>
        </p:txBody>
      </p:sp>
      <p:pic>
        <p:nvPicPr>
          <p:cNvPr id="47" name="Картина 4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71274">
            <a:off x="8433671" y="4684825"/>
            <a:ext cx="788862" cy="78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1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461;p27"/>
          <p:cNvSpPr txBox="1">
            <a:spLocks/>
          </p:cNvSpPr>
          <p:nvPr/>
        </p:nvSpPr>
        <p:spPr>
          <a:xfrm>
            <a:off x="2118071" y="2391470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“grade”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 11,</a:t>
            </a:r>
          </a:p>
        </p:txBody>
      </p:sp>
      <p:sp>
        <p:nvSpPr>
          <p:cNvPr id="17" name="Заглавие 2"/>
          <p:cNvSpPr>
            <a:spLocks noGrp="1"/>
          </p:cNvSpPr>
          <p:nvPr>
            <p:ph type="title"/>
          </p:nvPr>
        </p:nvSpPr>
        <p:spPr>
          <a:xfrm>
            <a:off x="0" y="87761"/>
            <a:ext cx="4557909" cy="381548"/>
          </a:xfrm>
        </p:spPr>
        <p:txBody>
          <a:bodyPr/>
          <a:lstStyle/>
          <a:p>
            <a:r>
              <a:rPr lang="en-US" sz="1400" dirty="0">
                <a:solidFill>
                  <a:schemeClr val="accent3"/>
                </a:solidFill>
              </a:rPr>
              <a:t>hello2.json</a:t>
            </a:r>
            <a:endParaRPr lang="bg-BG" sz="1400" dirty="0">
              <a:solidFill>
                <a:schemeClr val="accent3"/>
              </a:solidFill>
            </a:endParaRPr>
          </a:p>
        </p:txBody>
      </p:sp>
      <p:sp>
        <p:nvSpPr>
          <p:cNvPr id="18" name="Google Shape;458;p27"/>
          <p:cNvSpPr txBox="1">
            <a:spLocks/>
          </p:cNvSpPr>
          <p:nvPr/>
        </p:nvSpPr>
        <p:spPr>
          <a:xfrm>
            <a:off x="1459571" y="1144250"/>
            <a:ext cx="5788800" cy="5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-US" dirty="0">
                <a:solidFill>
                  <a:schemeClr val="accent3"/>
                </a:solidFill>
              </a:rPr>
              <a:t>{</a:t>
            </a:r>
          </a:p>
        </p:txBody>
      </p:sp>
      <p:sp>
        <p:nvSpPr>
          <p:cNvPr id="19" name="Google Shape;461;p27"/>
          <p:cNvSpPr txBox="1">
            <a:spLocks/>
          </p:cNvSpPr>
          <p:nvPr/>
        </p:nvSpPr>
        <p:spPr>
          <a:xfrm>
            <a:off x="2118071" y="2064701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“age”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 : 17,</a:t>
            </a:r>
          </a:p>
        </p:txBody>
      </p:sp>
      <p:grpSp>
        <p:nvGrpSpPr>
          <p:cNvPr id="20" name="Google Shape;462;p27"/>
          <p:cNvGrpSpPr/>
          <p:nvPr/>
        </p:nvGrpSpPr>
        <p:grpSpPr>
          <a:xfrm>
            <a:off x="1459571" y="1759900"/>
            <a:ext cx="506100" cy="1855426"/>
            <a:chOff x="1413525" y="1759900"/>
            <a:chExt cx="506100" cy="1855426"/>
          </a:xfrm>
        </p:grpSpPr>
        <p:cxnSp>
          <p:nvCxnSpPr>
            <p:cNvPr id="21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" name="Google Shape;464;p27"/>
            <p:cNvSpPr txBox="1"/>
            <p:nvPr/>
          </p:nvSpPr>
          <p:spPr>
            <a:xfrm>
              <a:off x="1413525" y="2968826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23" name="Google Shape;461;p27"/>
          <p:cNvSpPr txBox="1">
            <a:spLocks/>
          </p:cNvSpPr>
          <p:nvPr/>
        </p:nvSpPr>
        <p:spPr>
          <a:xfrm>
            <a:off x="2118071" y="1737932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“name”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 ”</a:t>
            </a:r>
            <a:r>
              <a:rPr lang="bg-BG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Ивайло </a:t>
            </a:r>
            <a:r>
              <a:rPr lang="bg-BG" sz="1600" dirty="0" err="1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Каньов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”,</a:t>
            </a:r>
          </a:p>
        </p:txBody>
      </p:sp>
      <p:sp>
        <p:nvSpPr>
          <p:cNvPr id="24" name="Google Shape;461;p27"/>
          <p:cNvSpPr txBox="1">
            <a:spLocks/>
          </p:cNvSpPr>
          <p:nvPr/>
        </p:nvSpPr>
        <p:spPr>
          <a:xfrm>
            <a:off x="2118071" y="2832090"/>
            <a:ext cx="6223182" cy="25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“fav-programming-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langs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”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:</a:t>
            </a:r>
            <a:r>
              <a:rPr lang="bg-BG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 </a:t>
            </a:r>
            <a:r>
              <a:rPr lang="en-US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</a:rPr>
              <a:t> 				    [“Python”, “C#”]</a:t>
            </a:r>
          </a:p>
        </p:txBody>
      </p:sp>
      <p:sp>
        <p:nvSpPr>
          <p:cNvPr id="27" name="Заглавие 2"/>
          <p:cNvSpPr>
            <a:spLocks noGrp="1"/>
          </p:cNvSpPr>
          <p:nvPr>
            <p:ph type="title"/>
          </p:nvPr>
        </p:nvSpPr>
        <p:spPr>
          <a:xfrm>
            <a:off x="4585140" y="87761"/>
            <a:ext cx="4557909" cy="381548"/>
          </a:xfrm>
        </p:spPr>
        <p:txBody>
          <a:bodyPr/>
          <a:lstStyle/>
          <a:p>
            <a:r>
              <a:rPr lang="en-US" sz="1400" dirty="0">
                <a:solidFill>
                  <a:schemeClr val="accent3"/>
                </a:solidFill>
              </a:rPr>
              <a:t>img2.png</a:t>
            </a:r>
            <a:endParaRPr lang="bg-BG" sz="1400" dirty="0">
              <a:solidFill>
                <a:schemeClr val="accent3"/>
              </a:solidFill>
            </a:endParaRPr>
          </a:p>
        </p:txBody>
      </p:sp>
      <p:pic>
        <p:nvPicPr>
          <p:cNvPr id="1026" name="Picture 2" descr="https://cdn.discordapp.com/attachments/995684058401083432/1077674611103252520/167700801287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3567" y="1144250"/>
            <a:ext cx="2214215" cy="2379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376" y="3918857"/>
            <a:ext cx="869846" cy="130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41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9"/>
          <p:cNvSpPr txBox="1">
            <a:spLocks noGrp="1"/>
          </p:cNvSpPr>
          <p:nvPr>
            <p:ph type="subTitle" idx="2"/>
          </p:nvPr>
        </p:nvSpPr>
        <p:spPr>
          <a:xfrm>
            <a:off x="1980290" y="1994516"/>
            <a:ext cx="4267631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rgbClr val="000000"/>
              </a:buClr>
              <a:buFont typeface="Arial"/>
              <a:buNone/>
            </a:pPr>
            <a:r>
              <a:rPr lang="en" sz="1600" dirty="0"/>
              <a:t>“Machine Learning (YOLOv7)”</a:t>
            </a:r>
            <a:r>
              <a:rPr lang="en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Arial"/>
              </a:rPr>
              <a:t>,</a:t>
            </a:r>
            <a:endParaRPr sz="1400" dirty="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  <a:sym typeface="Arial"/>
            </a:endParaRPr>
          </a:p>
        </p:txBody>
      </p:sp>
      <p:sp>
        <p:nvSpPr>
          <p:cNvPr id="485" name="Google Shape;485;p29"/>
          <p:cNvSpPr txBox="1">
            <a:spLocks noGrp="1"/>
          </p:cNvSpPr>
          <p:nvPr>
            <p:ph type="subTitle" idx="5"/>
          </p:nvPr>
        </p:nvSpPr>
        <p:spPr>
          <a:xfrm>
            <a:off x="1980290" y="2484324"/>
            <a:ext cx="4569253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600" dirty="0"/>
              <a:t>“Backend Development (Flask)”</a:t>
            </a:r>
            <a:r>
              <a:rPr lang="en" sz="1600" dirty="0">
                <a:solidFill>
                  <a:schemeClr val="accent6"/>
                </a:solidFill>
                <a:latin typeface="Fira Code" panose="020B0604020202020204" charset="0"/>
                <a:ea typeface="Fira Code" panose="020B0604020202020204" charset="0"/>
                <a:cs typeface="Fira Code" panose="020B0604020202020204" charset="0"/>
                <a:sym typeface="Arial"/>
              </a:rPr>
              <a:t>,</a:t>
            </a:r>
            <a:endParaRPr lang="en" sz="1400" dirty="0">
              <a:solidFill>
                <a:schemeClr val="accent6"/>
              </a:solidFill>
              <a:latin typeface="Fira Code" panose="020B0604020202020204" charset="0"/>
              <a:ea typeface="Fira Code" panose="020B0604020202020204" charset="0"/>
              <a:cs typeface="Fira Code" panose="020B0604020202020204" charset="0"/>
              <a:sym typeface="Arial"/>
            </a:endParaRPr>
          </a:p>
        </p:txBody>
      </p:sp>
      <p:sp>
        <p:nvSpPr>
          <p:cNvPr id="488" name="Google Shape;488;p29"/>
          <p:cNvSpPr txBox="1">
            <a:spLocks noGrp="1"/>
          </p:cNvSpPr>
          <p:nvPr>
            <p:ph type="subTitle" idx="8"/>
          </p:nvPr>
        </p:nvSpPr>
        <p:spPr>
          <a:xfrm>
            <a:off x="1980290" y="2974132"/>
            <a:ext cx="4518655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“</a:t>
            </a:r>
            <a:r>
              <a:rPr lang="en" sz="1600" dirty="0"/>
              <a:t>Frontend Development (Django)”</a:t>
            </a:r>
            <a:endParaRPr sz="1600" dirty="0"/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535132" y="1132708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000" dirty="0">
                <a:solidFill>
                  <a:schemeClr val="accent2"/>
                </a:solidFill>
              </a:rPr>
              <a:t>TableOfContents </a:t>
            </a:r>
            <a:r>
              <a:rPr lang="en" sz="3000" dirty="0">
                <a:solidFill>
                  <a:schemeClr val="accent3"/>
                </a:solidFill>
              </a:rPr>
              <a:t>= </a:t>
            </a:r>
            <a:r>
              <a:rPr lang="en" dirty="0">
                <a:solidFill>
                  <a:schemeClr val="accent6"/>
                </a:solidFill>
              </a:rPr>
              <a:t>[</a:t>
            </a:r>
            <a:endParaRPr lang="bg-BG" dirty="0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476707" y="1718958"/>
            <a:ext cx="506100" cy="2117397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]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4" name="Google Shape;494;p29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chemeClr val="accent3"/>
                </a:solidFill>
              </a:rPr>
              <a:t>intro</a:t>
            </a:r>
            <a:r>
              <a:rPr lang="bg-BG" sz="1400" dirty="0" smtClean="0">
                <a:solidFill>
                  <a:schemeClr val="accent3"/>
                </a:solidFill>
              </a:rPr>
              <a:t>.</a:t>
            </a:r>
            <a:r>
              <a:rPr lang="en-US" sz="1400" dirty="0" err="1">
                <a:solidFill>
                  <a:schemeClr val="accent3"/>
                </a:solidFill>
              </a:rPr>
              <a:t>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95" name="Google Shape;495;p29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workshop.py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D291ECF5-9E43-B7A1-C64A-79835020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500" y="621250"/>
            <a:ext cx="7627042" cy="530700"/>
          </a:xfrm>
        </p:spPr>
        <p:txBody>
          <a:bodyPr/>
          <a:lstStyle/>
          <a:p>
            <a:r>
              <a:rPr lang="en" sz="2000" dirty="0"/>
              <a:t>&gt;&gt;&gt; </a:t>
            </a:r>
            <a:r>
              <a:rPr lang="en" sz="2000" dirty="0">
                <a:solidFill>
                  <a:schemeClr val="accent2"/>
                </a:solidFill>
              </a:rPr>
              <a:t>TableOfContents</a:t>
            </a:r>
            <a:r>
              <a:rPr lang="en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[0]</a:t>
            </a:r>
            <a:r>
              <a:rPr lang="en" sz="2000" dirty="0"/>
              <a:t/>
            </a:r>
            <a:br>
              <a:rPr lang="en" sz="2000" dirty="0"/>
            </a:br>
            <a:r>
              <a:rPr lang="en" sz="2000" dirty="0"/>
              <a:t>&gt;&gt;&gt; </a:t>
            </a:r>
            <a:r>
              <a:rPr lang="en-US" sz="2000" dirty="0" smtClean="0"/>
              <a:t>“</a:t>
            </a:r>
            <a:r>
              <a:rPr lang="en" sz="2000" dirty="0" smtClean="0"/>
              <a:t>Machine </a:t>
            </a:r>
            <a:r>
              <a:rPr lang="en" sz="2000" dirty="0"/>
              <a:t>Learning (YOLOv7</a:t>
            </a:r>
            <a:r>
              <a:rPr lang="en" sz="2000" dirty="0" smtClean="0"/>
              <a:t>)”</a:t>
            </a:r>
            <a:endParaRPr lang="en" sz="2000" dirty="0">
              <a:solidFill>
                <a:schemeClr val="accent2"/>
              </a:solidFill>
            </a:endParaRP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xmlns="" id="{7BD0DA1A-161E-E0F8-E056-E69C307EE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1500" y="1317892"/>
            <a:ext cx="5012742" cy="2554245"/>
          </a:xfrm>
        </p:spPr>
        <p:txBody>
          <a:bodyPr/>
          <a:lstStyle/>
          <a:p>
            <a:pPr marL="482600" indent="-342900">
              <a:buAutoNum type="arabicPeriod"/>
            </a:pPr>
            <a:endParaRPr lang="bg-BG" dirty="0"/>
          </a:p>
          <a:p>
            <a:pPr marL="139700" indent="0"/>
            <a:r>
              <a:rPr lang="en-US" dirty="0"/>
              <a:t>1. </a:t>
            </a:r>
            <a:r>
              <a:rPr lang="ru-RU" dirty="0" err="1" smtClean="0"/>
              <a:t>Машинното</a:t>
            </a:r>
            <a:r>
              <a:rPr lang="ru-RU" dirty="0" smtClean="0"/>
              <a:t> </a:t>
            </a:r>
            <a:r>
              <a:rPr lang="ru-RU" dirty="0"/>
              <a:t>обучение (ML) е </a:t>
            </a:r>
            <a:r>
              <a:rPr lang="ru-RU" dirty="0" err="1"/>
              <a:t>подобласт</a:t>
            </a:r>
            <a:r>
              <a:rPr lang="ru-RU" dirty="0"/>
              <a:t> на </a:t>
            </a:r>
            <a:r>
              <a:rPr lang="ru-RU" dirty="0" err="1" smtClean="0"/>
              <a:t>изкуствения</a:t>
            </a:r>
            <a:r>
              <a:rPr lang="ru-RU" dirty="0" smtClean="0"/>
              <a:t> </a:t>
            </a:r>
            <a:r>
              <a:rPr lang="ru-RU" dirty="0" err="1"/>
              <a:t>интелект</a:t>
            </a:r>
            <a:r>
              <a:rPr lang="ru-RU" dirty="0"/>
              <a:t> (AI</a:t>
            </a:r>
            <a:r>
              <a:rPr lang="ru-RU" dirty="0" smtClean="0"/>
              <a:t>).</a:t>
            </a:r>
            <a:endParaRPr lang="en-US" dirty="0" smtClean="0"/>
          </a:p>
          <a:p>
            <a:pPr marL="139700" indent="0"/>
            <a:endParaRPr lang="ru-RU" dirty="0" smtClean="0"/>
          </a:p>
          <a:p>
            <a:pPr marL="139700" indent="0"/>
            <a:r>
              <a:rPr lang="en-US" dirty="0"/>
              <a:t>2. </a:t>
            </a:r>
            <a:r>
              <a:rPr lang="ru-RU" dirty="0" smtClean="0"/>
              <a:t>YOLOv7</a:t>
            </a:r>
            <a:r>
              <a:rPr lang="ru-RU" dirty="0"/>
              <a:t>, </a:t>
            </a:r>
            <a:r>
              <a:rPr lang="ru-RU" dirty="0" err="1"/>
              <a:t>съкращение</a:t>
            </a:r>
            <a:r>
              <a:rPr lang="ru-RU" dirty="0"/>
              <a:t> от "</a:t>
            </a:r>
            <a:r>
              <a:rPr lang="ru-RU" dirty="0" err="1"/>
              <a:t>You</a:t>
            </a:r>
            <a:r>
              <a:rPr lang="ru-RU" dirty="0"/>
              <a:t> </a:t>
            </a:r>
            <a:r>
              <a:rPr lang="ru-RU" dirty="0" err="1"/>
              <a:t>Only</a:t>
            </a:r>
            <a:r>
              <a:rPr lang="ru-RU" dirty="0"/>
              <a:t> </a:t>
            </a:r>
            <a:r>
              <a:rPr lang="ru-RU" dirty="0" err="1"/>
              <a:t>Look</a:t>
            </a:r>
            <a:r>
              <a:rPr lang="ru-RU" dirty="0"/>
              <a:t> </a:t>
            </a:r>
            <a:r>
              <a:rPr lang="ru-RU" dirty="0" err="1"/>
              <a:t>Once</a:t>
            </a:r>
            <a:r>
              <a:rPr lang="ru-RU" dirty="0"/>
              <a:t> </a:t>
            </a:r>
            <a:r>
              <a:rPr lang="ru-RU" dirty="0" err="1"/>
              <a:t>version</a:t>
            </a:r>
            <a:r>
              <a:rPr lang="ru-RU" dirty="0"/>
              <a:t> 7</a:t>
            </a:r>
            <a:r>
              <a:rPr lang="ru-RU" dirty="0" smtClean="0"/>
              <a:t>", </a:t>
            </a:r>
            <a:r>
              <a:rPr lang="ru-RU" dirty="0"/>
              <a:t>е ML </a:t>
            </a:r>
            <a:r>
              <a:rPr lang="ru-RU" dirty="0" err="1"/>
              <a:t>алгоритъм</a:t>
            </a:r>
            <a:r>
              <a:rPr lang="ru-RU" dirty="0"/>
              <a:t> за </a:t>
            </a:r>
            <a:r>
              <a:rPr lang="ru-RU" dirty="0" err="1"/>
              <a:t>разпознаване</a:t>
            </a:r>
            <a:r>
              <a:rPr lang="ru-RU" dirty="0"/>
              <a:t> на </a:t>
            </a:r>
            <a:r>
              <a:rPr lang="ru-RU" dirty="0" err="1" smtClean="0"/>
              <a:t>обекти</a:t>
            </a:r>
            <a:r>
              <a:rPr lang="en-US" dirty="0"/>
              <a:t>.</a:t>
            </a:r>
            <a:endParaRPr lang="en-US" dirty="0" smtClean="0"/>
          </a:p>
          <a:p>
            <a:pPr marL="139700" indent="0"/>
            <a:endParaRPr lang="ru-RU" dirty="0"/>
          </a:p>
          <a:p>
            <a:pPr marL="139700" indent="0"/>
            <a:r>
              <a:rPr lang="en-US" dirty="0"/>
              <a:t>3. </a:t>
            </a:r>
            <a:r>
              <a:rPr lang="ru-RU" dirty="0" smtClean="0"/>
              <a:t>YOLOv7 </a:t>
            </a:r>
            <a:r>
              <a:rPr lang="ru-RU" dirty="0"/>
              <a:t>се </a:t>
            </a:r>
            <a:r>
              <a:rPr lang="ru-RU" dirty="0" err="1"/>
              <a:t>използва</a:t>
            </a:r>
            <a:r>
              <a:rPr lang="ru-RU" dirty="0"/>
              <a:t> </a:t>
            </a:r>
            <a:r>
              <a:rPr lang="bg-BG" dirty="0" smtClean="0"/>
              <a:t>ши</a:t>
            </a:r>
            <a:r>
              <a:rPr lang="ru-RU" dirty="0" err="1" smtClean="0"/>
              <a:t>роко</a:t>
            </a:r>
            <a:r>
              <a:rPr lang="ru-RU" dirty="0" smtClean="0"/>
              <a:t> </a:t>
            </a:r>
            <a:r>
              <a:rPr lang="ru-RU" dirty="0"/>
              <a:t>в </a:t>
            </a:r>
            <a:r>
              <a:rPr lang="ru-RU" dirty="0" err="1"/>
              <a:t>различни</a:t>
            </a:r>
            <a:r>
              <a:rPr lang="ru-RU" dirty="0"/>
              <a:t> </a:t>
            </a:r>
            <a:r>
              <a:rPr lang="ru-RU" dirty="0" smtClean="0"/>
              <a:t>приложения </a:t>
            </a:r>
            <a:r>
              <a:rPr lang="ru-RU" dirty="0" err="1"/>
              <a:t>като</a:t>
            </a:r>
            <a:r>
              <a:rPr lang="ru-RU" dirty="0"/>
              <a:t> </a:t>
            </a:r>
            <a:r>
              <a:rPr lang="ru-RU" dirty="0" err="1"/>
              <a:t>автономни</a:t>
            </a:r>
            <a:r>
              <a:rPr lang="ru-RU" dirty="0"/>
              <a:t> </a:t>
            </a:r>
            <a:r>
              <a:rPr lang="ru-RU" dirty="0" err="1"/>
              <a:t>превозни</a:t>
            </a:r>
            <a:r>
              <a:rPr lang="ru-RU" dirty="0"/>
              <a:t> средства, видеонаблюдение и </a:t>
            </a:r>
            <a:r>
              <a:rPr lang="ru-RU" dirty="0" err="1"/>
              <a:t>роботика</a:t>
            </a:r>
            <a:r>
              <a:rPr lang="ru-RU" dirty="0"/>
              <a:t>, </a:t>
            </a:r>
            <a:r>
              <a:rPr lang="ru-RU" dirty="0" err="1"/>
              <a:t>поради</a:t>
            </a:r>
            <a:r>
              <a:rPr lang="ru-RU" dirty="0"/>
              <a:t> </a:t>
            </a:r>
            <a:r>
              <a:rPr lang="ru-RU" dirty="0" err="1"/>
              <a:t>високата</a:t>
            </a:r>
            <a:r>
              <a:rPr lang="ru-RU" dirty="0"/>
              <a:t> си </a:t>
            </a:r>
            <a:r>
              <a:rPr lang="ru-RU" dirty="0" err="1"/>
              <a:t>точност</a:t>
            </a:r>
            <a:r>
              <a:rPr lang="ru-RU" dirty="0"/>
              <a:t> и </a:t>
            </a:r>
            <a:r>
              <a:rPr lang="en-US" dirty="0" smtClean="0"/>
              <a:t>real-time </a:t>
            </a:r>
            <a:r>
              <a:rPr lang="ru-RU" dirty="0" err="1" smtClean="0"/>
              <a:t>ефективност</a:t>
            </a:r>
            <a:r>
              <a:rPr lang="en-US" dirty="0" smtClean="0"/>
              <a:t>.</a:t>
            </a:r>
            <a:endParaRPr lang="bg-BG" dirty="0"/>
          </a:p>
        </p:txBody>
      </p:sp>
      <p:pic>
        <p:nvPicPr>
          <p:cNvPr id="2052" name="Picture 4" descr="YOLOv7 How to Use ? – Best Tutorial simp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242" y="1584572"/>
            <a:ext cx="2732461" cy="2020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авоъгълник 4"/>
          <p:cNvSpPr/>
          <p:nvPr/>
        </p:nvSpPr>
        <p:spPr>
          <a:xfrm>
            <a:off x="1" y="76614"/>
            <a:ext cx="45654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workshop.py</a:t>
            </a:r>
            <a:endParaRPr lang="bg-BG"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" name="Правоъгълник 5"/>
          <p:cNvSpPr/>
          <p:nvPr/>
        </p:nvSpPr>
        <p:spPr>
          <a:xfrm>
            <a:off x="4565423" y="147531"/>
            <a:ext cx="45785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accent3"/>
                </a:solidFill>
                <a:latin typeface="Fira Code"/>
                <a:ea typeface="Fira Code"/>
                <a:cs typeface="Fira Code"/>
              </a:rPr>
              <a:t>img3.png</a:t>
            </a:r>
            <a:endParaRPr lang="bg-BG" dirty="0">
              <a:solidFill>
                <a:schemeClr val="accent3"/>
              </a:solidFill>
              <a:latin typeface="Fira Code"/>
              <a:ea typeface="Fira Code"/>
              <a:cs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195612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лавие 1">
            <a:extLst>
              <a:ext uri="{FF2B5EF4-FFF2-40B4-BE49-F238E27FC236}">
                <a16:creationId xmlns:a16="http://schemas.microsoft.com/office/drawing/2014/main" xmlns="" id="{D291ECF5-9E43-B7A1-C64A-79835020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500" y="621250"/>
            <a:ext cx="7627042" cy="530700"/>
          </a:xfrm>
        </p:spPr>
        <p:txBody>
          <a:bodyPr/>
          <a:lstStyle/>
          <a:p>
            <a:r>
              <a:rPr lang="en" sz="2000" dirty="0"/>
              <a:t>&gt;&gt;&gt; </a:t>
            </a:r>
            <a:r>
              <a:rPr lang="en" sz="2000" dirty="0" smtClean="0">
                <a:solidFill>
                  <a:schemeClr val="accent2"/>
                </a:solidFill>
              </a:rPr>
              <a:t>TableOfContents</a:t>
            </a:r>
            <a:r>
              <a:rPr lang="en" sz="20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[1]</a:t>
            </a:r>
            <a:r>
              <a:rPr lang="en" sz="2000" dirty="0"/>
              <a:t/>
            </a:r>
            <a:br>
              <a:rPr lang="en" sz="2000" dirty="0"/>
            </a:br>
            <a:r>
              <a:rPr lang="en" sz="2000" dirty="0"/>
              <a:t>&gt;&gt;&gt; </a:t>
            </a:r>
            <a:r>
              <a:rPr lang="en-US" sz="2000" dirty="0" smtClean="0"/>
              <a:t>“</a:t>
            </a:r>
            <a:r>
              <a:rPr lang="en-US" sz="2000" dirty="0"/>
              <a:t>Backend Development (Flask)”</a:t>
            </a:r>
            <a:endParaRPr lang="en" sz="2000" dirty="0">
              <a:solidFill>
                <a:schemeClr val="accent2"/>
              </a:solidFill>
            </a:endParaRPr>
          </a:p>
        </p:txBody>
      </p:sp>
      <p:sp>
        <p:nvSpPr>
          <p:cNvPr id="8" name="Подзаглавие 2">
            <a:extLst>
              <a:ext uri="{FF2B5EF4-FFF2-40B4-BE49-F238E27FC236}">
                <a16:creationId xmlns:a16="http://schemas.microsoft.com/office/drawing/2014/main" xmlns="" id="{7BD0DA1A-161E-E0F8-E056-E69C307EE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1500" y="1317892"/>
            <a:ext cx="5012742" cy="2554245"/>
          </a:xfrm>
        </p:spPr>
        <p:txBody>
          <a:bodyPr/>
          <a:lstStyle/>
          <a:p>
            <a:pPr marL="139700" indent="0"/>
            <a:r>
              <a:rPr lang="en-US" dirty="0"/>
              <a:t>1. </a:t>
            </a:r>
            <a:r>
              <a:rPr lang="ru-RU" dirty="0" err="1" smtClean="0"/>
              <a:t>Flask</a:t>
            </a:r>
            <a:r>
              <a:rPr lang="ru-RU" dirty="0" smtClean="0"/>
              <a:t> </a:t>
            </a:r>
            <a:r>
              <a:rPr lang="ru-RU" dirty="0"/>
              <a:t>е </a:t>
            </a:r>
            <a:r>
              <a:rPr lang="en-US" dirty="0"/>
              <a:t>web framework </a:t>
            </a:r>
            <a:r>
              <a:rPr lang="ru-RU" dirty="0" smtClean="0"/>
              <a:t>за </a:t>
            </a:r>
            <a:r>
              <a:rPr lang="ru-RU" dirty="0" err="1"/>
              <a:t>изграждане</a:t>
            </a:r>
            <a:r>
              <a:rPr lang="ru-RU" dirty="0"/>
              <a:t> на </a:t>
            </a:r>
            <a:r>
              <a:rPr lang="en-US" dirty="0" smtClean="0"/>
              <a:t>web </a:t>
            </a:r>
            <a:r>
              <a:rPr lang="ru-RU" dirty="0" smtClean="0"/>
              <a:t>приложения.</a:t>
            </a:r>
          </a:p>
          <a:p>
            <a:pPr marL="139700" indent="0"/>
            <a:endParaRPr lang="en-US" dirty="0" smtClean="0"/>
          </a:p>
          <a:p>
            <a:pPr marL="139700" indent="0"/>
            <a:r>
              <a:rPr lang="en-US" dirty="0"/>
              <a:t>2. </a:t>
            </a:r>
            <a:r>
              <a:rPr lang="bg-BG" dirty="0" smtClean="0"/>
              <a:t>П</a:t>
            </a:r>
            <a:r>
              <a:rPr lang="ru-RU" dirty="0" err="1" smtClean="0"/>
              <a:t>редоставя</a:t>
            </a:r>
            <a:r>
              <a:rPr lang="ru-RU" dirty="0" smtClean="0"/>
              <a:t> </a:t>
            </a:r>
            <a:r>
              <a:rPr lang="ru-RU" dirty="0"/>
              <a:t>само </a:t>
            </a:r>
            <a:r>
              <a:rPr lang="ru-RU" dirty="0" err="1"/>
              <a:t>основните</a:t>
            </a:r>
            <a:r>
              <a:rPr lang="ru-RU" dirty="0"/>
              <a:t> </a:t>
            </a:r>
            <a:r>
              <a:rPr lang="ru-RU" dirty="0" err="1"/>
              <a:t>инструменти</a:t>
            </a:r>
            <a:r>
              <a:rPr lang="ru-RU" dirty="0"/>
              <a:t> за </a:t>
            </a:r>
            <a:r>
              <a:rPr lang="ru-RU" dirty="0" smtClean="0"/>
              <a:t>разработка.</a:t>
            </a:r>
          </a:p>
          <a:p>
            <a:pPr marL="139700" indent="0"/>
            <a:endParaRPr lang="ru-RU" dirty="0" smtClean="0"/>
          </a:p>
          <a:p>
            <a:pPr marL="139700" indent="0"/>
            <a:r>
              <a:rPr lang="en-US" dirty="0"/>
              <a:t>3. </a:t>
            </a:r>
            <a:r>
              <a:rPr lang="ru-RU" dirty="0" smtClean="0"/>
              <a:t>Лек, </a:t>
            </a:r>
            <a:r>
              <a:rPr lang="ru-RU" dirty="0" err="1" smtClean="0"/>
              <a:t>мащабируем</a:t>
            </a:r>
            <a:r>
              <a:rPr lang="ru-RU" dirty="0" smtClean="0"/>
              <a:t> </a:t>
            </a:r>
            <a:r>
              <a:rPr lang="ru-RU" dirty="0"/>
              <a:t>и </a:t>
            </a:r>
            <a:r>
              <a:rPr lang="ru-RU" dirty="0" err="1" smtClean="0"/>
              <a:t>лесен</a:t>
            </a:r>
            <a:r>
              <a:rPr lang="ru-RU" dirty="0" smtClean="0"/>
              <a:t> за </a:t>
            </a:r>
            <a:r>
              <a:rPr lang="ru-RU" dirty="0" err="1" smtClean="0"/>
              <a:t>научаване</a:t>
            </a:r>
            <a:r>
              <a:rPr lang="ru-RU" dirty="0" smtClean="0"/>
              <a:t>.</a:t>
            </a:r>
          </a:p>
          <a:p>
            <a:pPr marL="139700" indent="0"/>
            <a:r>
              <a:rPr lang="ru-RU" dirty="0" smtClean="0"/>
              <a:t> </a:t>
            </a:r>
          </a:p>
          <a:p>
            <a:pPr marL="139700" indent="0"/>
            <a:r>
              <a:rPr lang="en-US" dirty="0"/>
              <a:t>4. </a:t>
            </a:r>
            <a:r>
              <a:rPr lang="ru-RU" dirty="0" err="1" smtClean="0"/>
              <a:t>Предлага</a:t>
            </a:r>
            <a:r>
              <a:rPr lang="ru-RU" dirty="0" smtClean="0"/>
              <a:t> </a:t>
            </a:r>
            <a:r>
              <a:rPr lang="ru-RU" dirty="0"/>
              <a:t>функции </a:t>
            </a:r>
            <a:r>
              <a:rPr lang="ru-RU" dirty="0" err="1"/>
              <a:t>като</a:t>
            </a:r>
            <a:r>
              <a:rPr lang="ru-RU" dirty="0"/>
              <a:t> </a:t>
            </a:r>
            <a:r>
              <a:rPr lang="en-US" dirty="0"/>
              <a:t>routing</a:t>
            </a:r>
            <a:r>
              <a:rPr lang="ru-RU" dirty="0" smtClean="0"/>
              <a:t>, </a:t>
            </a:r>
            <a:r>
              <a:rPr lang="ru-RU" dirty="0" err="1" smtClean="0"/>
              <a:t>шаблони</a:t>
            </a:r>
            <a:r>
              <a:rPr lang="ru-RU" dirty="0" smtClean="0"/>
              <a:t> и </a:t>
            </a:r>
            <a:r>
              <a:rPr lang="ru-RU" dirty="0"/>
              <a:t>обработка на HTTP заявки.</a:t>
            </a:r>
            <a:endParaRPr lang="en-US" dirty="0"/>
          </a:p>
        </p:txBody>
      </p:sp>
      <p:pic>
        <p:nvPicPr>
          <p:cNvPr id="3080" name="Picture 8" descr="Building a simple REST API with Python and Flask | by Onejohi | 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268" y="1559085"/>
            <a:ext cx="976274" cy="546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Python Web Applications: Deploy Your Script as a Flask App – Real Pyth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4272" y="2105176"/>
            <a:ext cx="2514270" cy="1414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авоъгълник 10"/>
          <p:cNvSpPr/>
          <p:nvPr/>
        </p:nvSpPr>
        <p:spPr>
          <a:xfrm>
            <a:off x="0" y="147531"/>
            <a:ext cx="459062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workshop.py</a:t>
            </a:r>
            <a:endParaRPr lang="bg-BG" dirty="0">
              <a:solidFill>
                <a:schemeClr val="accent3"/>
              </a:solidFill>
              <a:latin typeface="Fira Code"/>
              <a:ea typeface="Fira Code"/>
              <a:cs typeface="Fira Code"/>
            </a:endParaRPr>
          </a:p>
        </p:txBody>
      </p:sp>
      <p:sp>
        <p:nvSpPr>
          <p:cNvPr id="12" name="Правоъгълник 11"/>
          <p:cNvSpPr/>
          <p:nvPr/>
        </p:nvSpPr>
        <p:spPr>
          <a:xfrm>
            <a:off x="4590620" y="147530"/>
            <a:ext cx="45533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accent3"/>
                </a:solidFill>
                <a:latin typeface="Fira Code"/>
                <a:ea typeface="Fira Code"/>
                <a:cs typeface="Fira Code"/>
              </a:rPr>
              <a:t>img4.png</a:t>
            </a:r>
            <a:endParaRPr lang="bg-BG" dirty="0">
              <a:solidFill>
                <a:schemeClr val="accent3"/>
              </a:solidFill>
              <a:latin typeface="Fira Code"/>
              <a:ea typeface="Fira Code"/>
              <a:cs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308176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xmlns="" id="{D291ECF5-9E43-B7A1-C64A-79835020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500" y="621250"/>
            <a:ext cx="7627042" cy="530700"/>
          </a:xfrm>
        </p:spPr>
        <p:txBody>
          <a:bodyPr/>
          <a:lstStyle/>
          <a:p>
            <a:r>
              <a:rPr lang="en" sz="2000" dirty="0"/>
              <a:t>&gt;&gt;&gt; </a:t>
            </a:r>
            <a:r>
              <a:rPr lang="en" sz="2000" dirty="0">
                <a:solidFill>
                  <a:schemeClr val="accent2"/>
                </a:solidFill>
              </a:rPr>
              <a:t>TableOfContents</a:t>
            </a:r>
            <a:r>
              <a:rPr lang="en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[2]</a:t>
            </a:r>
            <a:r>
              <a:rPr lang="en" sz="2000" dirty="0"/>
              <a:t/>
            </a:r>
            <a:br>
              <a:rPr lang="en" sz="2000" dirty="0"/>
            </a:br>
            <a:r>
              <a:rPr lang="en" sz="2000" dirty="0"/>
              <a:t>&gt;&gt;&gt; </a:t>
            </a:r>
            <a:r>
              <a:rPr lang="en-US" sz="2000" dirty="0" smtClean="0"/>
              <a:t>“</a:t>
            </a:r>
            <a:r>
              <a:rPr lang="en" sz="2000" dirty="0" smtClean="0"/>
              <a:t>Frontend </a:t>
            </a:r>
            <a:r>
              <a:rPr lang="en" sz="2000" dirty="0"/>
              <a:t>Development (Django</a:t>
            </a:r>
            <a:r>
              <a:rPr lang="en" sz="2000" dirty="0" smtClean="0"/>
              <a:t>)</a:t>
            </a:r>
            <a:r>
              <a:rPr lang="en-US" sz="2000" dirty="0" smtClean="0"/>
              <a:t>“</a:t>
            </a:r>
            <a:endParaRPr lang="en" sz="2000" dirty="0"/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xmlns="" id="{EFDA6779-496F-EE32-CB2E-41CC6BC394E7}"/>
              </a:ext>
            </a:extLst>
          </p:cNvPr>
          <p:cNvSpPr txBox="1"/>
          <p:nvPr/>
        </p:nvSpPr>
        <p:spPr>
          <a:xfrm>
            <a:off x="1131500" y="1553356"/>
            <a:ext cx="4600020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1. </a:t>
            </a:r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Django 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е </a:t>
            </a:r>
            <a:r>
              <a:rPr lang="en-US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известен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web 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framework.</a:t>
            </a:r>
            <a:endParaRPr lang="bg-BG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2. </a:t>
            </a:r>
            <a:r>
              <a:rPr lang="en-US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Следва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архитектурния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design pattern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 </a:t>
            </a:r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MVC</a:t>
            </a:r>
            <a:r>
              <a:rPr lang="bg-BG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3. </a:t>
            </a:r>
            <a:r>
              <a:rPr lang="en-US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Набляга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 </a:t>
            </a:r>
            <a:r>
              <a:rPr lang="en-US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върху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DRY </a:t>
            </a:r>
            <a:r>
              <a:rPr lang="en-US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метода</a:t>
            </a:r>
            <a:r>
              <a:rPr lang="bg-BG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4. </a:t>
            </a:r>
            <a:r>
              <a:rPr lang="en-US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Включва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много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вградени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функции</a:t>
            </a:r>
            <a:r>
              <a:rPr lang="bg-BG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5. </a:t>
            </a:r>
            <a:r>
              <a:rPr lang="en-US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Предоставя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сигурност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и е </a:t>
            </a:r>
            <a:r>
              <a:rPr lang="en-US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надежден</a:t>
            </a:r>
            <a:r>
              <a:rPr lang="bg-BG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5" name="Картина 5">
            <a:extLst>
              <a:ext uri="{FF2B5EF4-FFF2-40B4-BE49-F238E27FC236}">
                <a16:creationId xmlns:a16="http://schemas.microsoft.com/office/drawing/2014/main" xmlns="" id="{EC49E9C1-CFF6-044B-326D-09560AB62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8447" y="1553356"/>
            <a:ext cx="906316" cy="409500"/>
          </a:xfrm>
          <a:prstGeom prst="rect">
            <a:avLst/>
          </a:prstGeom>
        </p:spPr>
      </p:pic>
      <p:pic>
        <p:nvPicPr>
          <p:cNvPr id="1026" name="Picture 2" descr="Django Tutorials – Real Pyth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1519" y="1962856"/>
            <a:ext cx="2883244" cy="162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авоъгълник 2"/>
          <p:cNvSpPr/>
          <p:nvPr/>
        </p:nvSpPr>
        <p:spPr>
          <a:xfrm>
            <a:off x="0" y="112770"/>
            <a:ext cx="45588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workshop.py</a:t>
            </a:r>
            <a:endParaRPr lang="bg-BG"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" name="Правоъгълник 5"/>
          <p:cNvSpPr/>
          <p:nvPr/>
        </p:nvSpPr>
        <p:spPr>
          <a:xfrm>
            <a:off x="4558842" y="112770"/>
            <a:ext cx="458515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accent3"/>
                </a:solidFill>
                <a:latin typeface="Fira Code"/>
                <a:ea typeface="Fira Code"/>
                <a:cs typeface="Fira Code"/>
              </a:rPr>
              <a:t>img5.png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5097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лавие 1">
            <a:extLst>
              <a:ext uri="{FF2B5EF4-FFF2-40B4-BE49-F238E27FC236}">
                <a16:creationId xmlns:a16="http://schemas.microsoft.com/office/drawing/2014/main" xmlns="" id="{D291ECF5-9E43-B7A1-C64A-79835020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500" y="621250"/>
            <a:ext cx="7627042" cy="530700"/>
          </a:xfrm>
        </p:spPr>
        <p:txBody>
          <a:bodyPr/>
          <a:lstStyle/>
          <a:p>
            <a:r>
              <a:rPr lang="en" sz="2000" dirty="0" smtClean="0"/>
              <a:t>&gt;&gt;&gt; </a:t>
            </a:r>
            <a:r>
              <a:rPr lang="en-US" sz="2000" dirty="0" err="1" smtClean="0">
                <a:solidFill>
                  <a:schemeClr val="accent2"/>
                </a:solidFill>
              </a:rPr>
              <a:t>mvc</a:t>
            </a:r>
            <a:r>
              <a:rPr lang="en-US" sz="2000" dirty="0" smtClean="0">
                <a:solidFill>
                  <a:schemeClr val="accent2"/>
                </a:solidFill>
              </a:rPr>
              <a:t>()</a:t>
            </a:r>
            <a:endParaRPr lang="en" sz="2000" dirty="0">
              <a:solidFill>
                <a:schemeClr val="accent2"/>
              </a:solidFill>
            </a:endParaRPr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xmlns="" id="{EFDA6779-496F-EE32-CB2E-41CC6BC394E7}"/>
              </a:ext>
            </a:extLst>
          </p:cNvPr>
          <p:cNvSpPr txBox="1"/>
          <p:nvPr/>
        </p:nvSpPr>
        <p:spPr>
          <a:xfrm>
            <a:off x="1131500" y="1336850"/>
            <a:ext cx="4756183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1. 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MVC </a:t>
            </a:r>
            <a:r>
              <a:rPr lang="ru-RU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е 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</a:rPr>
              <a:t>design pattern</a:t>
            </a:r>
            <a:r>
              <a:rPr lang="ru-RU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често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използван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ru-RU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в </a:t>
            </a:r>
            <a:r>
              <a:rPr lang="ru-RU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софтуерното</a:t>
            </a:r>
            <a:r>
              <a:rPr lang="ru-RU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инженерство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lang="en-US" dirty="0" smtClean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2. 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Разпределя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класовете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по 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слоеве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и 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ги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групира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по 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отговорности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: </a:t>
            </a:r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model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view 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и </a:t>
            </a:r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controller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lang="en-US" dirty="0" smtClean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. 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MVC 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предоставя</a:t>
            </a:r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</a:p>
          <a:p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- </a:t>
            </a:r>
            <a:r>
              <a:rPr lang="bg-BG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лесна п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оддръжка</a:t>
            </a:r>
            <a:endParaRPr lang="ru-RU" dirty="0" smtClean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r>
              <a:rPr lang="en-US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- 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гъвкавост</a:t>
            </a:r>
            <a:endParaRPr lang="ru-RU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-</a:t>
            </a:r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ru-RU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мащабируемост</a:t>
            </a:r>
            <a:endParaRPr lang="en-US" dirty="0" smtClean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- независимо </a:t>
            </a:r>
            <a:r>
              <a:rPr lang="ru-RU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тестване</a:t>
            </a:r>
            <a:r>
              <a:rPr lang="ru-RU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на </a:t>
            </a:r>
            <a:r>
              <a:rPr lang="ru-RU" dirty="0" err="1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всеки</a:t>
            </a:r>
            <a:r>
              <a:rPr lang="ru-RU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ru-RU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компонент</a:t>
            </a:r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4100" name="Picture 4" descr="MVC Design Pattern - The DotNet Guid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7139" y="1902878"/>
            <a:ext cx="2482730" cy="1545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Правоъгълник 7"/>
          <p:cNvSpPr/>
          <p:nvPr/>
        </p:nvSpPr>
        <p:spPr>
          <a:xfrm>
            <a:off x="-52626" y="128573"/>
            <a:ext cx="4624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workshop.py</a:t>
            </a:r>
            <a:endParaRPr lang="bg-BG" dirty="0">
              <a:solidFill>
                <a:schemeClr val="accent3"/>
              </a:solidFill>
              <a:latin typeface="Fira Code"/>
              <a:ea typeface="Fira Code"/>
              <a:cs typeface="Fira Code"/>
            </a:endParaRPr>
          </a:p>
        </p:txBody>
      </p:sp>
      <p:sp>
        <p:nvSpPr>
          <p:cNvPr id="9" name="Правоъгълник 8"/>
          <p:cNvSpPr/>
          <p:nvPr/>
        </p:nvSpPr>
        <p:spPr>
          <a:xfrm>
            <a:off x="4572000" y="128572"/>
            <a:ext cx="4572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accent3"/>
                </a:solidFill>
                <a:latin typeface="Fira Code"/>
                <a:ea typeface="Fira Code"/>
                <a:cs typeface="Fira Code"/>
              </a:rPr>
              <a:t>img6.png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98375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&gt;&gt;&gt; </a:t>
            </a:r>
            <a:r>
              <a:rPr lang="en-US" sz="2000" dirty="0" smtClean="0">
                <a:solidFill>
                  <a:schemeClr val="accent2"/>
                </a:solidFill>
              </a:rPr>
              <a:t>code</a:t>
            </a:r>
            <a:r>
              <a:rPr lang="en-US" sz="2000" dirty="0">
                <a:solidFill>
                  <a:schemeClr val="accent2"/>
                </a:solidFill>
              </a:rPr>
              <a:t>()</a:t>
            </a:r>
            <a:endParaRPr lang="bg-BG" sz="2000" dirty="0">
              <a:solidFill>
                <a:schemeClr val="accent2"/>
              </a:solidFill>
            </a:endParaRPr>
          </a:p>
        </p:txBody>
      </p:sp>
      <p:sp>
        <p:nvSpPr>
          <p:cNvPr id="5" name="Правоъгълник 4"/>
          <p:cNvSpPr/>
          <p:nvPr/>
        </p:nvSpPr>
        <p:spPr>
          <a:xfrm>
            <a:off x="1131500" y="1246079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It’s </a:t>
            </a:r>
            <a:r>
              <a:rPr lang="en-US" dirty="0" err="1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showtime</a:t>
            </a:r>
            <a:r>
              <a:rPr lang="en-US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!</a:t>
            </a:r>
            <a:endParaRPr lang="en-US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" name="Правоъгълник 5"/>
          <p:cNvSpPr/>
          <p:nvPr/>
        </p:nvSpPr>
        <p:spPr>
          <a:xfrm>
            <a:off x="-1" y="112520"/>
            <a:ext cx="45522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workshop.py</a:t>
            </a:r>
            <a:endParaRPr lang="bg-BG" dirty="0">
              <a:solidFill>
                <a:schemeClr val="accent3"/>
              </a:solidFill>
              <a:latin typeface="Fira Code"/>
              <a:ea typeface="Fira Code"/>
              <a:cs typeface="Fira Code"/>
            </a:endParaRPr>
          </a:p>
        </p:txBody>
      </p:sp>
      <p:sp>
        <p:nvSpPr>
          <p:cNvPr id="7" name="Правоъгълник 6"/>
          <p:cNvSpPr/>
          <p:nvPr/>
        </p:nvSpPr>
        <p:spPr>
          <a:xfrm>
            <a:off x="4552264" y="112520"/>
            <a:ext cx="459173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endgame.py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92700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158</Words>
  <Application>Microsoft Office PowerPoint</Application>
  <PresentationFormat>Презентация на цял екран (16:9)</PresentationFormat>
  <Paragraphs>81</Paragraphs>
  <Slides>10</Slides>
  <Notes>2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3" baseType="lpstr">
      <vt:lpstr>Arial</vt:lpstr>
      <vt:lpstr>Fira Code</vt:lpstr>
      <vt:lpstr>Programming Language Workshop for Beginners by Slidesgo</vt:lpstr>
      <vt:lpstr>Python = {</vt:lpstr>
      <vt:lpstr>hello1.json</vt:lpstr>
      <vt:lpstr>hello2.json</vt:lpstr>
      <vt:lpstr>TableOfContents = [</vt:lpstr>
      <vt:lpstr>&gt;&gt;&gt; TableOfContents[0] &gt;&gt;&gt; “Machine Learning (YOLOv7)”</vt:lpstr>
      <vt:lpstr>&gt;&gt;&gt; TableOfContents[1] &gt;&gt;&gt; “Backend Development (Flask)”</vt:lpstr>
      <vt:lpstr>&gt;&gt;&gt; TableOfContents[2] &gt;&gt;&gt; “Frontend Development (Django)“</vt:lpstr>
      <vt:lpstr>&gt;&gt;&gt; mvc()</vt:lpstr>
      <vt:lpstr>&gt;&gt;&gt; code()</vt:lpstr>
      <vt:lpstr>&gt;&gt;&gt; exit()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‘Python’ {</dc:title>
  <dc:creator>Martin Bojilov</dc:creator>
  <cp:lastModifiedBy>Kanyovi</cp:lastModifiedBy>
  <cp:revision>33</cp:revision>
  <dcterms:modified xsi:type="dcterms:W3CDTF">2023-02-23T17:18:26Z</dcterms:modified>
</cp:coreProperties>
</file>